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snapToGrid="0">
      <p:cViewPr varScale="1">
        <p:scale>
          <a:sx n="72" d="100"/>
          <a:sy n="72" d="100"/>
        </p:scale>
        <p:origin x="108"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4FA7D9-8C47-4ACF-A112-130E17B5F716}" type="datetimeFigureOut">
              <a:rPr kumimoji="1" lang="ja-JP" altLang="en-US" smtClean="0"/>
              <a:t>2021/10/13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AD073F-491E-4163-B0CD-D011560EC514}" type="slidenum">
              <a:rPr kumimoji="1" lang="ja-JP" altLang="en-US" smtClean="0"/>
              <a:t>‹#›</a:t>
            </a:fld>
            <a:endParaRPr kumimoji="1" lang="ja-JP" altLang="en-US"/>
          </a:p>
        </p:txBody>
      </p:sp>
    </p:spTree>
    <p:extLst>
      <p:ext uri="{BB962C8B-B14F-4D97-AF65-F5344CB8AC3E}">
        <p14:creationId xmlns:p14="http://schemas.microsoft.com/office/powerpoint/2010/main" val="28388538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892383-9D5B-4DFE-A182-59EE5F028D3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8DFC6CA-5AFE-4BC9-B214-BD4D5CE2F1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F10DAA3-E950-4CB1-B35E-EA13A9DAE923}"/>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5" name="フッター プレースホルダー 4">
            <a:extLst>
              <a:ext uri="{FF2B5EF4-FFF2-40B4-BE49-F238E27FC236}">
                <a16:creationId xmlns:a16="http://schemas.microsoft.com/office/drawing/2014/main" id="{6FF3E62A-A06C-4ABD-8F04-C69E5E1101F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FA7332-81BA-4FC2-A71E-3E7E07160CB1}"/>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3074035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2C7F43-AAF4-4696-BE4A-591B3CB9E3E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620BEF-166B-4C8D-89AA-96D5D29A6DA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B50CA7E-E259-40E0-A95A-6A9C601D687E}"/>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5" name="フッター プレースホルダー 4">
            <a:extLst>
              <a:ext uri="{FF2B5EF4-FFF2-40B4-BE49-F238E27FC236}">
                <a16:creationId xmlns:a16="http://schemas.microsoft.com/office/drawing/2014/main" id="{138EEE31-AA51-4978-8690-30CD824DA3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7D249E-98A9-42F6-A3A9-E6F5C1899909}"/>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140208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A8A800B-6A28-4087-8C0D-750C8527D19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2FA6C77-6283-4DEA-A2D5-EDB76070E3A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B37BE0-CCBA-409D-A475-9DD750D9FE4D}"/>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5" name="フッター プレースホルダー 4">
            <a:extLst>
              <a:ext uri="{FF2B5EF4-FFF2-40B4-BE49-F238E27FC236}">
                <a16:creationId xmlns:a16="http://schemas.microsoft.com/office/drawing/2014/main" id="{91AE5047-4CFC-4AF1-B3BA-CBFED46D0F6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779BF1F-6825-4FEB-939A-8DB02FD952BB}"/>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333123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322790-9603-486D-AEBB-3E57C818680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8650B80-EFF1-4FAE-8829-C17F42BFA01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2D7700-07E1-4518-856C-14585FDED16E}"/>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5" name="フッター プレースホルダー 4">
            <a:extLst>
              <a:ext uri="{FF2B5EF4-FFF2-40B4-BE49-F238E27FC236}">
                <a16:creationId xmlns:a16="http://schemas.microsoft.com/office/drawing/2014/main" id="{A2F6EA8B-8DAA-4F8D-B966-9641AC6ABB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57ACF7-44C3-4E44-833B-D27F280D38A5}"/>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615083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EB032A-10EE-4D5F-95D0-76CA10DD3EB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E3F1C59-F779-416B-BF0D-AA292EDF99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F051EBE-6D3D-4B94-A583-8E3EEF4DE691}"/>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5" name="フッター プレースホルダー 4">
            <a:extLst>
              <a:ext uri="{FF2B5EF4-FFF2-40B4-BE49-F238E27FC236}">
                <a16:creationId xmlns:a16="http://schemas.microsoft.com/office/drawing/2014/main" id="{530C2CFA-144E-49E4-826E-4CEED00979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27052CF-CC2A-4F3B-8592-382B0FD992C2}"/>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1293837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20ED37-287B-4F42-A888-A11E888F724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F579EB6-BA87-4794-81BD-16C8800910B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B23D65-7589-4AF8-9501-DD611787AEE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B0B4E4D-6A1C-4378-8D7B-E2FECC3BE3B5}"/>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6" name="フッター プレースホルダー 5">
            <a:extLst>
              <a:ext uri="{FF2B5EF4-FFF2-40B4-BE49-F238E27FC236}">
                <a16:creationId xmlns:a16="http://schemas.microsoft.com/office/drawing/2014/main" id="{34F7939F-3BEB-4593-B682-F4C5BF914EA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D4DC413-CBF4-4B78-B55F-9AABAF9BE7DE}"/>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1438895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152ED7-011F-4F70-A148-032BE396C99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272F19-5DCF-4D45-BECC-B72B0A3020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FD0BA1C-37C7-443B-9A1C-444592D217F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51D90E9-058A-4266-9CEE-672084C48D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1C36526-DC05-4CAE-9ADB-5F748DB518E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D9AC8D7-C9A4-46B8-A991-12D2FADABEC8}"/>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8" name="フッター プレースホルダー 7">
            <a:extLst>
              <a:ext uri="{FF2B5EF4-FFF2-40B4-BE49-F238E27FC236}">
                <a16:creationId xmlns:a16="http://schemas.microsoft.com/office/drawing/2014/main" id="{EEC45F18-7E1A-4698-AA52-567F774F442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5A844C4-A373-43B4-8B6F-CCF33E804465}"/>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1292614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58E6EF-804B-4A68-83E5-7A8E57C1D7D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3858444-7054-47D3-B250-7B3F9997B3E5}"/>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4" name="フッター プレースホルダー 3">
            <a:extLst>
              <a:ext uri="{FF2B5EF4-FFF2-40B4-BE49-F238E27FC236}">
                <a16:creationId xmlns:a16="http://schemas.microsoft.com/office/drawing/2014/main" id="{DA5BFA0F-9F00-4014-8FB2-40E4886B273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C4063E9-766A-47A2-ADDF-9E077F7D8CC6}"/>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989057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F28DC0A-F156-45F8-A906-A013361CDC8D}"/>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3" name="フッター プレースホルダー 2">
            <a:extLst>
              <a:ext uri="{FF2B5EF4-FFF2-40B4-BE49-F238E27FC236}">
                <a16:creationId xmlns:a16="http://schemas.microsoft.com/office/drawing/2014/main" id="{A186BC12-7586-4A57-B338-C0AAD065B9F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45C583C-989D-43D8-94A8-31F6766A20A4}"/>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810631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112178-CD61-493B-B1F7-B48766B9A60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B8890FA-BBCB-46D5-AEB1-0C6F0E436D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BD8ED28-B853-4996-A023-FE7917BA2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9C96F76-2A8F-4A47-AF40-AF272486A0E8}"/>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6" name="フッター プレースホルダー 5">
            <a:extLst>
              <a:ext uri="{FF2B5EF4-FFF2-40B4-BE49-F238E27FC236}">
                <a16:creationId xmlns:a16="http://schemas.microsoft.com/office/drawing/2014/main" id="{0FA2F43F-9980-4F0C-A9D2-454378030B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6B54B2B-A99B-467F-90AE-176799CFD131}"/>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1376355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7008CA-3A02-45FF-9F8F-F6856012AC5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7F9C925-1E3F-415A-A2E9-4D080D7D69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518DEAB-4B5C-42DA-88F9-DCA447890E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FC15828-3A06-48EA-89DC-04024B972907}"/>
              </a:ext>
            </a:extLst>
          </p:cNvPr>
          <p:cNvSpPr>
            <a:spLocks noGrp="1"/>
          </p:cNvSpPr>
          <p:nvPr>
            <p:ph type="dt" sz="half" idx="10"/>
          </p:nvPr>
        </p:nvSpPr>
        <p:spPr/>
        <p:txBody>
          <a:bodyPr/>
          <a:lstStyle/>
          <a:p>
            <a:fld id="{CA66252D-0472-446E-A04B-5B1EA538527C}" type="datetimeFigureOut">
              <a:rPr kumimoji="1" lang="ja-JP" altLang="en-US" smtClean="0"/>
              <a:t>2021/10/13</a:t>
            </a:fld>
            <a:endParaRPr kumimoji="1" lang="ja-JP" altLang="en-US"/>
          </a:p>
        </p:txBody>
      </p:sp>
      <p:sp>
        <p:nvSpPr>
          <p:cNvPr id="6" name="フッター プレースホルダー 5">
            <a:extLst>
              <a:ext uri="{FF2B5EF4-FFF2-40B4-BE49-F238E27FC236}">
                <a16:creationId xmlns:a16="http://schemas.microsoft.com/office/drawing/2014/main" id="{45FC1C7A-DBB2-4219-8EC1-2450D01065D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717E92E-3225-479D-99ED-929B0EEF3569}"/>
              </a:ext>
            </a:extLst>
          </p:cNvPr>
          <p:cNvSpPr>
            <a:spLocks noGrp="1"/>
          </p:cNvSpPr>
          <p:nvPr>
            <p:ph type="sldNum" sz="quarter" idx="12"/>
          </p:nvPr>
        </p:nvSpPr>
        <p:spPr/>
        <p:txBody>
          <a:body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2111111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t="-23000" b="-121000"/>
          </a:stretch>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D3327C4-04D9-42E4-A58D-70817D0540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A18CA42-52C9-4D89-A6E8-58A708A0AD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A44529-EEAA-432E-AC7A-E80D33F1D6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66252D-0472-446E-A04B-5B1EA538527C}" type="datetimeFigureOut">
              <a:rPr kumimoji="1" lang="ja-JP" altLang="en-US" smtClean="0"/>
              <a:t>2021/10/13</a:t>
            </a:fld>
            <a:endParaRPr kumimoji="1" lang="ja-JP" altLang="en-US"/>
          </a:p>
        </p:txBody>
      </p:sp>
      <p:sp>
        <p:nvSpPr>
          <p:cNvPr id="5" name="フッター プレースホルダー 4">
            <a:extLst>
              <a:ext uri="{FF2B5EF4-FFF2-40B4-BE49-F238E27FC236}">
                <a16:creationId xmlns:a16="http://schemas.microsoft.com/office/drawing/2014/main" id="{C32632E3-3C61-4A10-ABF6-60E3184240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1CD188D-DEE0-4BC3-8B2D-FC4A175947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282905-7CB3-47FD-AEF2-4B822422A042}" type="slidenum">
              <a:rPr kumimoji="1" lang="ja-JP" altLang="en-US" smtClean="0"/>
              <a:t>‹#›</a:t>
            </a:fld>
            <a:endParaRPr kumimoji="1" lang="ja-JP" altLang="en-US"/>
          </a:p>
        </p:txBody>
      </p:sp>
    </p:spTree>
    <p:extLst>
      <p:ext uri="{BB962C8B-B14F-4D97-AF65-F5344CB8AC3E}">
        <p14:creationId xmlns:p14="http://schemas.microsoft.com/office/powerpoint/2010/main" val="3559292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1E8061A-9312-4466-9822-CF8A5B82E400}"/>
              </a:ext>
            </a:extLst>
          </p:cNvPr>
          <p:cNvSpPr txBox="1"/>
          <p:nvPr/>
        </p:nvSpPr>
        <p:spPr>
          <a:xfrm>
            <a:off x="-92765" y="-26504"/>
            <a:ext cx="4604146" cy="369332"/>
          </a:xfrm>
          <a:prstGeom prst="rect">
            <a:avLst/>
          </a:prstGeom>
          <a:noFill/>
        </p:spPr>
        <p:txBody>
          <a:bodyPr wrap="none" rtlCol="0">
            <a:spAutoFit/>
          </a:bodyPr>
          <a:lstStyle/>
          <a:p>
            <a:r>
              <a:rPr kumimoji="1" lang="en-US" altLang="ja-JP" b="1" dirty="0">
                <a:solidFill>
                  <a:schemeClr val="bg1"/>
                </a:solidFill>
                <a:highlight>
                  <a:srgbClr val="000080"/>
                </a:highlight>
              </a:rPr>
              <a:t>Columbus</a:t>
            </a:r>
            <a:r>
              <a:rPr kumimoji="1" lang="ja-JP" altLang="en-US" b="1" dirty="0">
                <a:solidFill>
                  <a:schemeClr val="bg1"/>
                </a:solidFill>
                <a:highlight>
                  <a:srgbClr val="000080"/>
                </a:highlight>
              </a:rPr>
              <a:t>監修ルーチン</a:t>
            </a:r>
            <a:r>
              <a:rPr kumimoji="1" lang="en-US" altLang="ja-JP" b="1" dirty="0">
                <a:solidFill>
                  <a:schemeClr val="bg1"/>
                </a:solidFill>
                <a:highlight>
                  <a:srgbClr val="000080"/>
                </a:highlight>
              </a:rPr>
              <a:t>(2021</a:t>
            </a:r>
            <a:r>
              <a:rPr kumimoji="1" lang="ja-JP" altLang="en-US" b="1" dirty="0">
                <a:solidFill>
                  <a:schemeClr val="bg1"/>
                </a:solidFill>
                <a:highlight>
                  <a:srgbClr val="000080"/>
                </a:highlight>
              </a:rPr>
              <a:t>年</a:t>
            </a:r>
            <a:r>
              <a:rPr kumimoji="1" lang="en-US" altLang="ja-JP" b="1" dirty="0">
                <a:solidFill>
                  <a:schemeClr val="bg1"/>
                </a:solidFill>
                <a:highlight>
                  <a:srgbClr val="000080"/>
                </a:highlight>
              </a:rPr>
              <a:t>10</a:t>
            </a:r>
            <a:r>
              <a:rPr kumimoji="1" lang="ja-JP" altLang="en-US" b="1" dirty="0">
                <a:solidFill>
                  <a:schemeClr val="bg1"/>
                </a:solidFill>
                <a:highlight>
                  <a:srgbClr val="000080"/>
                </a:highlight>
              </a:rPr>
              <a:t>月現在</a:t>
            </a:r>
            <a:r>
              <a:rPr kumimoji="1" lang="en-US" altLang="ja-JP" b="1" dirty="0">
                <a:solidFill>
                  <a:schemeClr val="bg1"/>
                </a:solidFill>
                <a:highlight>
                  <a:srgbClr val="000080"/>
                </a:highlight>
              </a:rPr>
              <a:t>)</a:t>
            </a:r>
            <a:endParaRPr kumimoji="1" lang="ja-JP" altLang="en-US" b="1" dirty="0">
              <a:solidFill>
                <a:schemeClr val="bg1"/>
              </a:solidFill>
              <a:highlight>
                <a:srgbClr val="000080"/>
              </a:highlight>
            </a:endParaRPr>
          </a:p>
        </p:txBody>
      </p:sp>
      <p:sp>
        <p:nvSpPr>
          <p:cNvPr id="3" name="テキスト ボックス 2">
            <a:extLst>
              <a:ext uri="{FF2B5EF4-FFF2-40B4-BE49-F238E27FC236}">
                <a16:creationId xmlns:a16="http://schemas.microsoft.com/office/drawing/2014/main" id="{C1D1FA7D-D8EC-4F9B-8FD7-CC7A87BBCB5E}"/>
              </a:ext>
            </a:extLst>
          </p:cNvPr>
          <p:cNvSpPr txBox="1"/>
          <p:nvPr/>
        </p:nvSpPr>
        <p:spPr>
          <a:xfrm>
            <a:off x="119269" y="424071"/>
            <a:ext cx="3874779" cy="369332"/>
          </a:xfrm>
          <a:prstGeom prst="rect">
            <a:avLst/>
          </a:prstGeom>
          <a:noFill/>
        </p:spPr>
        <p:txBody>
          <a:bodyPr wrap="none" rtlCol="0">
            <a:spAutoFit/>
          </a:bodyPr>
          <a:lstStyle/>
          <a:p>
            <a:r>
              <a:rPr kumimoji="1" lang="ja-JP" altLang="en-US" b="1" dirty="0"/>
              <a:t>・シナリオ</a:t>
            </a:r>
            <a:r>
              <a:rPr kumimoji="1" lang="en-US" altLang="ja-JP" b="1" dirty="0"/>
              <a:t>(+</a:t>
            </a:r>
            <a:r>
              <a:rPr kumimoji="1" lang="ja-JP" altLang="en-US" b="1" dirty="0"/>
              <a:t>構成</a:t>
            </a:r>
            <a:r>
              <a:rPr kumimoji="1" lang="en-US" altLang="ja-JP" b="1" dirty="0"/>
              <a:t>/</a:t>
            </a:r>
            <a:r>
              <a:rPr kumimoji="1" lang="ja-JP" altLang="en-US" b="1" dirty="0"/>
              <a:t>プロット案</a:t>
            </a:r>
            <a:r>
              <a:rPr kumimoji="1" lang="en-US" altLang="ja-JP" b="1" dirty="0"/>
              <a:t>)</a:t>
            </a:r>
            <a:r>
              <a:rPr kumimoji="1" lang="ja-JP" altLang="en-US" b="1" dirty="0"/>
              <a:t>確認</a:t>
            </a:r>
            <a:endParaRPr kumimoji="1" lang="en-US" altLang="ja-JP" b="1" dirty="0"/>
          </a:p>
        </p:txBody>
      </p:sp>
      <p:sp>
        <p:nvSpPr>
          <p:cNvPr id="4" name="テキスト ボックス 3">
            <a:extLst>
              <a:ext uri="{FF2B5EF4-FFF2-40B4-BE49-F238E27FC236}">
                <a16:creationId xmlns:a16="http://schemas.microsoft.com/office/drawing/2014/main" id="{20E0E9DA-FD0F-4942-BC1F-534F518DF86E}"/>
              </a:ext>
            </a:extLst>
          </p:cNvPr>
          <p:cNvSpPr txBox="1"/>
          <p:nvPr/>
        </p:nvSpPr>
        <p:spPr>
          <a:xfrm>
            <a:off x="596348" y="793403"/>
            <a:ext cx="10802957" cy="2554545"/>
          </a:xfrm>
          <a:prstGeom prst="rect">
            <a:avLst/>
          </a:prstGeom>
          <a:noFill/>
        </p:spPr>
        <p:txBody>
          <a:bodyPr wrap="none" rtlCol="0">
            <a:spAutoFit/>
          </a:bodyPr>
          <a:lstStyle/>
          <a:p>
            <a:r>
              <a:rPr lang="ja-JP" altLang="en-US" dirty="0"/>
              <a:t>確認者　　：松宮さん、松島さん、林さん</a:t>
            </a:r>
            <a:r>
              <a:rPr lang="en-US" altLang="ja-JP" dirty="0"/>
              <a:t>(+</a:t>
            </a:r>
            <a:r>
              <a:rPr lang="ja-JP" altLang="en-US" dirty="0"/>
              <a:t>杉森さんにもお送りしているが、ほぼご共有までの認識</a:t>
            </a:r>
            <a:r>
              <a:rPr lang="en-US" altLang="ja-JP" dirty="0"/>
              <a:t>)</a:t>
            </a:r>
          </a:p>
          <a:p>
            <a:endParaRPr lang="en-US" altLang="ja-JP" sz="800" dirty="0"/>
          </a:p>
          <a:p>
            <a:r>
              <a:rPr lang="ja-JP" altLang="en-US" dirty="0"/>
              <a:t>確認内容　：シナリオの具体案内容確認。主に世界観設定等がゲームと矛盾していないか等の確認。</a:t>
            </a:r>
            <a:endParaRPr lang="en-US" altLang="ja-JP" dirty="0"/>
          </a:p>
          <a:p>
            <a:r>
              <a:rPr lang="ja-JP" altLang="en-US" dirty="0"/>
              <a:t>　　　　　　ゲーム内にも登場する各キャラクターの性格</a:t>
            </a:r>
            <a:r>
              <a:rPr lang="en-US" altLang="ja-JP" dirty="0"/>
              <a:t>/</a:t>
            </a:r>
            <a:r>
              <a:rPr lang="ja-JP" altLang="en-US" dirty="0"/>
              <a:t>性質確認等も含まれる。</a:t>
            </a:r>
            <a:endParaRPr lang="en-US" altLang="ja-JP" dirty="0"/>
          </a:p>
          <a:p>
            <a:endParaRPr lang="en-US" altLang="ja-JP" sz="800" dirty="0"/>
          </a:p>
          <a:p>
            <a:r>
              <a:rPr lang="ja-JP" altLang="en-US" dirty="0"/>
              <a:t>確認スパン</a:t>
            </a:r>
            <a:r>
              <a:rPr kumimoji="1" lang="ja-JP" altLang="en-US" dirty="0"/>
              <a:t>：毎週水曜夜</a:t>
            </a:r>
            <a:r>
              <a:rPr kumimoji="1" lang="en-US" altLang="ja-JP" dirty="0"/>
              <a:t>or</a:t>
            </a:r>
            <a:r>
              <a:rPr kumimoji="1" lang="ja-JP" altLang="en-US" dirty="0"/>
              <a:t>木曜午前～翌週火曜</a:t>
            </a:r>
            <a:r>
              <a:rPr kumimoji="1" lang="en-US" altLang="ja-JP" dirty="0"/>
              <a:t>17</a:t>
            </a:r>
            <a:r>
              <a:rPr kumimoji="1" lang="ja-JP" altLang="en-US" dirty="0"/>
              <a:t>時〆切</a:t>
            </a:r>
            <a:endParaRPr kumimoji="1" lang="en-US" altLang="ja-JP" dirty="0"/>
          </a:p>
          <a:p>
            <a:r>
              <a:rPr lang="ja-JP" altLang="en-US" dirty="0"/>
              <a:t>　　　　　　　　</a:t>
            </a:r>
            <a:r>
              <a:rPr lang="en-US" altLang="ja-JP" dirty="0"/>
              <a:t>TPC</a:t>
            </a:r>
            <a:r>
              <a:rPr lang="ja-JP" altLang="en-US" dirty="0"/>
              <a:t>と</a:t>
            </a:r>
            <a:r>
              <a:rPr lang="en-US" altLang="ja-JP" dirty="0"/>
              <a:t>OLM</a:t>
            </a:r>
            <a:r>
              <a:rPr lang="ja-JP" altLang="en-US" dirty="0"/>
              <a:t>による脚本会議が毎週水曜午後に実施されるため、</a:t>
            </a:r>
            <a:endParaRPr lang="en-US" altLang="ja-JP" dirty="0"/>
          </a:p>
          <a:p>
            <a:r>
              <a:rPr lang="ja-JP" altLang="en-US" dirty="0"/>
              <a:t>　　　　　　　　その後早ければ水曜夜、遅くとも翌木曜午前中には</a:t>
            </a:r>
            <a:r>
              <a:rPr lang="en-US" altLang="ja-JP" dirty="0"/>
              <a:t>TPC</a:t>
            </a:r>
            <a:r>
              <a:rPr lang="ja-JP" altLang="en-US" dirty="0"/>
              <a:t>よりその週に議論がされた</a:t>
            </a:r>
            <a:endParaRPr lang="en-US" altLang="ja-JP" dirty="0"/>
          </a:p>
          <a:p>
            <a:r>
              <a:rPr lang="ja-JP" altLang="en-US" dirty="0"/>
              <a:t>　　　　　　　　各話シナリオ</a:t>
            </a:r>
            <a:r>
              <a:rPr kumimoji="1" lang="ja-JP" altLang="en-US" dirty="0"/>
              <a:t>について確認依頼が届く。基本的には次回の脚本会議に間に合うよう、</a:t>
            </a:r>
            <a:endParaRPr kumimoji="1" lang="en-US" altLang="ja-JP" dirty="0"/>
          </a:p>
          <a:p>
            <a:r>
              <a:rPr lang="ja-JP" altLang="en-US" dirty="0"/>
              <a:t>　　　　　　　　翌週火曜日中には</a:t>
            </a:r>
            <a:r>
              <a:rPr lang="en-US" altLang="ja-JP" dirty="0"/>
              <a:t>TPC</a:t>
            </a:r>
            <a:r>
              <a:rPr lang="ja-JP" altLang="en-US" dirty="0"/>
              <a:t>宛に情管より社内コメントを戻している。　</a:t>
            </a:r>
            <a:endParaRPr kumimoji="1" lang="ja-JP" altLang="en-US" dirty="0"/>
          </a:p>
        </p:txBody>
      </p:sp>
      <p:sp>
        <p:nvSpPr>
          <p:cNvPr id="6" name="テキスト ボックス 5">
            <a:extLst>
              <a:ext uri="{FF2B5EF4-FFF2-40B4-BE49-F238E27FC236}">
                <a16:creationId xmlns:a16="http://schemas.microsoft.com/office/drawing/2014/main" id="{73C7ED82-0AE8-4D35-BCA0-C30399AF0695}"/>
              </a:ext>
            </a:extLst>
          </p:cNvPr>
          <p:cNvSpPr txBox="1"/>
          <p:nvPr/>
        </p:nvSpPr>
        <p:spPr>
          <a:xfrm>
            <a:off x="119269" y="3346268"/>
            <a:ext cx="1569660" cy="369332"/>
          </a:xfrm>
          <a:prstGeom prst="rect">
            <a:avLst/>
          </a:prstGeom>
          <a:noFill/>
        </p:spPr>
        <p:txBody>
          <a:bodyPr wrap="none" rtlCol="0">
            <a:spAutoFit/>
          </a:bodyPr>
          <a:lstStyle/>
          <a:p>
            <a:r>
              <a:rPr kumimoji="1" lang="ja-JP" altLang="en-US" b="1" dirty="0"/>
              <a:t>・設定画確認</a:t>
            </a:r>
            <a:endParaRPr kumimoji="1" lang="en-US" altLang="ja-JP" b="1" dirty="0"/>
          </a:p>
        </p:txBody>
      </p:sp>
      <p:sp>
        <p:nvSpPr>
          <p:cNvPr id="7" name="テキスト ボックス 6">
            <a:extLst>
              <a:ext uri="{FF2B5EF4-FFF2-40B4-BE49-F238E27FC236}">
                <a16:creationId xmlns:a16="http://schemas.microsoft.com/office/drawing/2014/main" id="{6D39771C-0E3E-4239-9656-9EFDD3AD4459}"/>
              </a:ext>
            </a:extLst>
          </p:cNvPr>
          <p:cNvSpPr txBox="1"/>
          <p:nvPr/>
        </p:nvSpPr>
        <p:spPr>
          <a:xfrm>
            <a:off x="596347" y="3715600"/>
            <a:ext cx="10940816" cy="2000548"/>
          </a:xfrm>
          <a:prstGeom prst="rect">
            <a:avLst/>
          </a:prstGeom>
          <a:noFill/>
        </p:spPr>
        <p:txBody>
          <a:bodyPr wrap="none" rtlCol="0">
            <a:spAutoFit/>
          </a:bodyPr>
          <a:lstStyle/>
          <a:p>
            <a:r>
              <a:rPr lang="ja-JP" altLang="en-US" dirty="0"/>
              <a:t>確認者　　：杉森さん</a:t>
            </a:r>
            <a:r>
              <a:rPr lang="en-US" altLang="ja-JP" dirty="0"/>
              <a:t>(</a:t>
            </a:r>
            <a:r>
              <a:rPr lang="ja-JP" altLang="en-US" dirty="0"/>
              <a:t>人物</a:t>
            </a:r>
            <a:r>
              <a:rPr lang="en-US" altLang="ja-JP" dirty="0"/>
              <a:t>/</a:t>
            </a:r>
            <a:r>
              <a:rPr lang="ja-JP" altLang="en-US" dirty="0"/>
              <a:t>新ポケ</a:t>
            </a:r>
            <a:r>
              <a:rPr lang="en-US" altLang="ja-JP" dirty="0"/>
              <a:t>/</a:t>
            </a:r>
            <a:r>
              <a:rPr lang="ja-JP" altLang="en-US" dirty="0"/>
              <a:t>旧ポケ変更点</a:t>
            </a:r>
            <a:r>
              <a:rPr lang="en-US" altLang="ja-JP" dirty="0"/>
              <a:t>/</a:t>
            </a:r>
            <a:r>
              <a:rPr lang="ja-JP" altLang="en-US" dirty="0"/>
              <a:t>特殊追加背景等</a:t>
            </a:r>
            <a:r>
              <a:rPr lang="en-US" altLang="ja-JP" dirty="0"/>
              <a:t>)</a:t>
            </a:r>
            <a:r>
              <a:rPr lang="ja-JP" altLang="en-US" dirty="0"/>
              <a:t>、吉田さん</a:t>
            </a:r>
            <a:r>
              <a:rPr lang="en-US" altLang="ja-JP" dirty="0"/>
              <a:t>(</a:t>
            </a:r>
            <a:r>
              <a:rPr lang="ja-JP" altLang="en-US" dirty="0"/>
              <a:t>どうぐ</a:t>
            </a:r>
            <a:r>
              <a:rPr lang="en-US" altLang="ja-JP" dirty="0"/>
              <a:t>)</a:t>
            </a:r>
          </a:p>
          <a:p>
            <a:endParaRPr lang="en-US" altLang="ja-JP" sz="800" dirty="0"/>
          </a:p>
          <a:p>
            <a:r>
              <a:rPr lang="ja-JP" altLang="en-US" dirty="0"/>
              <a:t>確認内容　：ゲーム内に登場する人物キャラクター</a:t>
            </a:r>
            <a:r>
              <a:rPr lang="en-US" altLang="ja-JP" dirty="0"/>
              <a:t>/</a:t>
            </a:r>
            <a:r>
              <a:rPr lang="ja-JP" altLang="en-US" dirty="0"/>
              <a:t>新ポケモン</a:t>
            </a:r>
            <a:r>
              <a:rPr lang="en-US" altLang="ja-JP" dirty="0"/>
              <a:t>/</a:t>
            </a:r>
            <a:r>
              <a:rPr lang="ja-JP" altLang="en-US" dirty="0"/>
              <a:t>どうぐ等が</a:t>
            </a:r>
            <a:r>
              <a:rPr lang="en-US" altLang="ja-JP" dirty="0"/>
              <a:t>Columbus</a:t>
            </a:r>
            <a:r>
              <a:rPr lang="ja-JP" altLang="en-US" dirty="0"/>
              <a:t>に初登場する際、</a:t>
            </a:r>
            <a:endParaRPr lang="en-US" altLang="ja-JP" dirty="0"/>
          </a:p>
          <a:p>
            <a:r>
              <a:rPr lang="ja-JP" altLang="en-US" dirty="0"/>
              <a:t>　　　　　　もしくは新衣装を着用予定の際などにデザイン画の確認が発生。</a:t>
            </a:r>
            <a:endParaRPr lang="en-US" altLang="ja-JP" dirty="0"/>
          </a:p>
          <a:p>
            <a:r>
              <a:rPr lang="ja-JP" altLang="en-US" dirty="0"/>
              <a:t>　　　　　　また最近は旧ポケモンのアニメ設定についても順次古いものを現在の</a:t>
            </a:r>
            <a:r>
              <a:rPr lang="en-US" altLang="ja-JP" dirty="0" err="1"/>
              <a:t>Mitake</a:t>
            </a:r>
            <a:r>
              <a:rPr lang="ja-JP" altLang="en-US" dirty="0"/>
              <a:t>モデル内の</a:t>
            </a:r>
            <a:endParaRPr lang="en-US" altLang="ja-JP" dirty="0"/>
          </a:p>
          <a:p>
            <a:r>
              <a:rPr lang="ja-JP" altLang="en-US" dirty="0"/>
              <a:t>　　　　　　形状や色設定に合わせて再設定が進んでおり、各種共有レベルではあるが確認が発生。</a:t>
            </a:r>
            <a:endParaRPr lang="en-US" altLang="ja-JP" dirty="0"/>
          </a:p>
          <a:p>
            <a:endParaRPr lang="en-US" altLang="ja-JP" sz="800" dirty="0"/>
          </a:p>
          <a:p>
            <a:r>
              <a:rPr lang="ja-JP" altLang="en-US" dirty="0"/>
              <a:t>確認スパン</a:t>
            </a:r>
            <a:r>
              <a:rPr kumimoji="1" lang="ja-JP" altLang="en-US" dirty="0"/>
              <a:t>：週</a:t>
            </a:r>
            <a:r>
              <a:rPr kumimoji="1" lang="en-US" altLang="ja-JP" dirty="0"/>
              <a:t>3-10</a:t>
            </a:r>
            <a:r>
              <a:rPr kumimoji="1" lang="ja-JP" altLang="en-US" dirty="0"/>
              <a:t>点程度ずつ。</a:t>
            </a:r>
            <a:r>
              <a:rPr kumimoji="1" lang="en-US" altLang="ja-JP" dirty="0"/>
              <a:t>(</a:t>
            </a:r>
            <a:r>
              <a:rPr kumimoji="1" lang="ja-JP" altLang="en-US" dirty="0"/>
              <a:t>各話のシナリオによる</a:t>
            </a:r>
            <a:r>
              <a:rPr kumimoji="1" lang="en-US" altLang="ja-JP" dirty="0"/>
              <a:t>)</a:t>
            </a:r>
          </a:p>
        </p:txBody>
      </p:sp>
      <p:sp>
        <p:nvSpPr>
          <p:cNvPr id="8" name="テキスト ボックス 7">
            <a:extLst>
              <a:ext uri="{FF2B5EF4-FFF2-40B4-BE49-F238E27FC236}">
                <a16:creationId xmlns:a16="http://schemas.microsoft.com/office/drawing/2014/main" id="{830E0707-1BE8-4594-9D4A-DD478D57DF94}"/>
              </a:ext>
            </a:extLst>
          </p:cNvPr>
          <p:cNvSpPr txBox="1"/>
          <p:nvPr/>
        </p:nvSpPr>
        <p:spPr>
          <a:xfrm>
            <a:off x="0" y="5767476"/>
            <a:ext cx="3217547" cy="369332"/>
          </a:xfrm>
          <a:prstGeom prst="rect">
            <a:avLst/>
          </a:prstGeom>
          <a:noFill/>
        </p:spPr>
        <p:txBody>
          <a:bodyPr wrap="none" rtlCol="0">
            <a:spAutoFit/>
          </a:bodyPr>
          <a:lstStyle/>
          <a:p>
            <a:r>
              <a:rPr kumimoji="1" lang="ja-JP" altLang="en-US" b="1" dirty="0"/>
              <a:t>・絵コンテ</a:t>
            </a:r>
            <a:r>
              <a:rPr kumimoji="1" lang="en-US" altLang="ja-JP" b="1" dirty="0"/>
              <a:t>/FIX</a:t>
            </a:r>
            <a:r>
              <a:rPr kumimoji="1" lang="ja-JP" altLang="en-US" b="1" dirty="0"/>
              <a:t>シナリオ共有</a:t>
            </a:r>
            <a:endParaRPr kumimoji="1" lang="en-US" altLang="ja-JP" b="1" dirty="0"/>
          </a:p>
        </p:txBody>
      </p:sp>
      <p:sp>
        <p:nvSpPr>
          <p:cNvPr id="9" name="テキスト ボックス 8">
            <a:extLst>
              <a:ext uri="{FF2B5EF4-FFF2-40B4-BE49-F238E27FC236}">
                <a16:creationId xmlns:a16="http://schemas.microsoft.com/office/drawing/2014/main" id="{76FF3C44-7C02-49D4-BE04-1C9D4887C021}"/>
              </a:ext>
            </a:extLst>
          </p:cNvPr>
          <p:cNvSpPr txBox="1"/>
          <p:nvPr/>
        </p:nvSpPr>
        <p:spPr>
          <a:xfrm>
            <a:off x="596347" y="6114716"/>
            <a:ext cx="9534983" cy="646331"/>
          </a:xfrm>
          <a:prstGeom prst="rect">
            <a:avLst/>
          </a:prstGeom>
          <a:noFill/>
        </p:spPr>
        <p:txBody>
          <a:bodyPr wrap="none" rtlCol="0">
            <a:spAutoFit/>
          </a:bodyPr>
          <a:lstStyle/>
          <a:p>
            <a:r>
              <a:rPr lang="ja-JP" altLang="en-US" dirty="0"/>
              <a:t>各話絵コンテの監修は現在は行っていない。</a:t>
            </a:r>
            <a:r>
              <a:rPr lang="en-US" altLang="ja-JP" dirty="0"/>
              <a:t> Google</a:t>
            </a:r>
            <a:r>
              <a:rPr lang="ja-JP" altLang="en-US" dirty="0"/>
              <a:t>ドライブでアニメチームへ共有のみ。</a:t>
            </a:r>
            <a:endParaRPr lang="en-US" altLang="ja-JP" dirty="0"/>
          </a:p>
          <a:p>
            <a:r>
              <a:rPr lang="en-US" altLang="ja-JP" dirty="0"/>
              <a:t>FIX</a:t>
            </a:r>
            <a:r>
              <a:rPr lang="ja-JP" altLang="en-US" dirty="0"/>
              <a:t>シナリオと合わせて、数か月に一度不定期で纏めて共有される。</a:t>
            </a:r>
            <a:endParaRPr kumimoji="1" lang="en-US" altLang="ja-JP" dirty="0"/>
          </a:p>
        </p:txBody>
      </p:sp>
    </p:spTree>
    <p:extLst>
      <p:ext uri="{BB962C8B-B14F-4D97-AF65-F5344CB8AC3E}">
        <p14:creationId xmlns:p14="http://schemas.microsoft.com/office/powerpoint/2010/main" val="352183943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393</Words>
  <Application>Microsoft Office PowerPoint</Application>
  <PresentationFormat>ワイド画面</PresentationFormat>
  <Paragraphs>24</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游ゴシック</vt:lpstr>
      <vt:lpstr>游ゴシック Light</vt:lpstr>
      <vt:lpstr>Arial</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Columbus監修ルーチン</dc:title>
  <dc:creator>森田 あやね</dc:creator>
  <cp:lastModifiedBy>森田 あやね</cp:lastModifiedBy>
  <cp:revision>4</cp:revision>
  <dcterms:created xsi:type="dcterms:W3CDTF">2021-10-13T02:54:25Z</dcterms:created>
  <dcterms:modified xsi:type="dcterms:W3CDTF">2021-10-13T03:22:51Z</dcterms:modified>
</cp:coreProperties>
</file>